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32" r:id="rId6"/>
    <p:sldId id="511" r:id="rId7"/>
    <p:sldId id="548" r:id="rId8"/>
    <p:sldId id="513" r:id="rId9"/>
    <p:sldId id="537" r:id="rId10"/>
    <p:sldId id="551" r:id="rId11"/>
    <p:sldId id="552" r:id="rId12"/>
    <p:sldId id="550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567/195/43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Inspired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Art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takes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us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places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5844" cy="687621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8597" y="877321"/>
            <a:ext cx="7155785" cy="545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work of art. Write down the words</a:t>
            </a:r>
            <a:r>
              <a:rPr lang="hr-HR" sz="2000" b="1" dirty="0"/>
              <a:t> </a:t>
            </a:r>
            <a:r>
              <a:rPr lang="en-US" sz="2000" b="1" dirty="0"/>
              <a:t>that come to your mind while looking at it.</a:t>
            </a:r>
            <a:r>
              <a:rPr lang="hr-HR" sz="2000" b="1" dirty="0"/>
              <a:t> </a:t>
            </a:r>
            <a:r>
              <a:rPr lang="en-US" sz="2000" b="1" dirty="0"/>
              <a:t>Work in </a:t>
            </a:r>
            <a:r>
              <a:rPr lang="hr-HR" sz="2000" b="1" dirty="0" err="1"/>
              <a:t>groups</a:t>
            </a:r>
            <a:r>
              <a:rPr lang="hr-HR" sz="2000" b="1" dirty="0"/>
              <a:t> (</a:t>
            </a:r>
            <a:r>
              <a:rPr lang="hr-HR" sz="2000" b="1" dirty="0" err="1"/>
              <a:t>using</a:t>
            </a:r>
            <a:r>
              <a:rPr lang="hr-HR" sz="2000" b="1" dirty="0"/>
              <a:t> online </a:t>
            </a:r>
            <a:r>
              <a:rPr lang="hr-HR" sz="2000" b="1" dirty="0" err="1"/>
              <a:t>tools</a:t>
            </a:r>
            <a:r>
              <a:rPr lang="hr-HR" sz="2000" b="1" dirty="0"/>
              <a:t>)</a:t>
            </a:r>
            <a:r>
              <a:rPr lang="en-US" sz="2000" b="1" dirty="0"/>
              <a:t> and compare your lists of words.</a:t>
            </a:r>
            <a:r>
              <a:rPr lang="hr-HR" sz="2000" b="1" dirty="0"/>
              <a:t> </a:t>
            </a:r>
            <a:r>
              <a:rPr lang="en-US" sz="2000" b="1" dirty="0"/>
              <a:t>Are there any words that you all have on your list?</a:t>
            </a:r>
            <a:r>
              <a:rPr lang="hr-HR" sz="2000" b="1" dirty="0"/>
              <a:t> </a:t>
            </a:r>
            <a:r>
              <a:rPr lang="en-US" sz="2000" b="1" dirty="0"/>
              <a:t>What is the most unusual word?</a:t>
            </a:r>
            <a:br>
              <a:rPr lang="hr-HR" sz="2000" b="1" dirty="0"/>
            </a:br>
            <a:r>
              <a:rPr lang="hr-HR" sz="2000" i="1" dirty="0"/>
              <a:t>Pogledaj fotografiju umjetničkog djela i u bilježnicu zapiši riječi/asocijacije (riječi se poput </a:t>
            </a:r>
            <a:r>
              <a:rPr lang="hr-HR" sz="2000" i="1" dirty="0" err="1"/>
              <a:t>brainstorminga</a:t>
            </a:r>
            <a:r>
              <a:rPr lang="hr-HR" sz="2000" i="1" dirty="0"/>
              <a:t> upisuju u neki online alat). Jesu li ti pale na pamet iste riječi kao i tvojim prijateljima? Koja je najneobičnija riječ? </a:t>
            </a:r>
            <a:br>
              <a:rPr lang="hr-HR" sz="2000" i="1" dirty="0"/>
            </a:br>
            <a:r>
              <a:rPr lang="hr-HR" sz="2000" i="1" dirty="0"/>
              <a:t>Riječ je o slici hrvatskog autora Davora </a:t>
            </a:r>
            <a:r>
              <a:rPr lang="hr-HR" sz="2000" i="1" dirty="0" err="1"/>
              <a:t>Vrankića</a:t>
            </a:r>
            <a:r>
              <a:rPr lang="hr-HR" sz="2000" i="1" dirty="0"/>
              <a:t>, slikara rođenog u Osijeku koji živi i radi u Parizu u Francuskoj. 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63543F1B-487C-44FE-94D7-2E526C69E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31" y="134471"/>
            <a:ext cx="3755716" cy="65363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11" y="3809595"/>
            <a:ext cx="6991031" cy="28611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75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graphite art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a</a:t>
            </a:r>
            <a:r>
              <a:rPr lang="en-US" sz="1900" b="1" dirty="0" err="1"/>
              <a:t>telier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unique style</a:t>
            </a:r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reativity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inner adventures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013418" y="901216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grafitna umjetnost</a:t>
            </a:r>
          </a:p>
          <a:p>
            <a:pPr marL="0" indent="0">
              <a:buNone/>
            </a:pPr>
            <a:r>
              <a:rPr lang="hr-HR" sz="1900" i="1" dirty="0"/>
              <a:t>atelje</a:t>
            </a:r>
          </a:p>
          <a:p>
            <a:pPr marL="0" indent="0">
              <a:buNone/>
            </a:pPr>
            <a:r>
              <a:rPr lang="hr-HR" sz="1900" i="1" dirty="0"/>
              <a:t>jedinstven stil</a:t>
            </a:r>
          </a:p>
          <a:p>
            <a:pPr marL="0" indent="0">
              <a:buNone/>
            </a:pPr>
            <a:r>
              <a:rPr lang="hr-HR" sz="1900" i="1" dirty="0"/>
              <a:t>kreativnost</a:t>
            </a:r>
          </a:p>
          <a:p>
            <a:pPr marL="0" indent="0">
              <a:buNone/>
            </a:pPr>
            <a:r>
              <a:rPr lang="hr-HR" sz="1900" i="1" dirty="0"/>
              <a:t>unutarnje avanture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2" y="0"/>
            <a:ext cx="4849729" cy="689848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16" y="35578"/>
            <a:ext cx="11109427" cy="68224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125048" y="35577"/>
            <a:ext cx="3725208" cy="6482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about an accomplished</a:t>
            </a:r>
            <a:r>
              <a:rPr lang="hr-HR" sz="2000" b="1" dirty="0"/>
              <a:t> </a:t>
            </a:r>
            <a:r>
              <a:rPr lang="en-US" sz="2000" b="1" dirty="0"/>
              <a:t>Croatian graphic artist and fill in his CV.</a:t>
            </a:r>
            <a:br>
              <a:rPr lang="hr-HR" sz="2000" b="1" dirty="0"/>
            </a:br>
            <a:r>
              <a:rPr lang="hr-HR" sz="2000" i="1" dirty="0"/>
              <a:t>Pročitaj tekst o priznatom hrvatskom grafičkom umjetniku Davoru </a:t>
            </a:r>
            <a:r>
              <a:rPr lang="hr-HR" sz="2000" i="1" dirty="0" err="1"/>
              <a:t>Vrankiću</a:t>
            </a:r>
            <a:r>
              <a:rPr lang="hr-HR" sz="2000" i="1" dirty="0"/>
              <a:t> i popuni njegov životopis (CV).</a:t>
            </a:r>
            <a:endParaRPr lang="en-US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536E5BF-4685-41CB-8968-0D6AE9B7B34D}"/>
              </a:ext>
            </a:extLst>
          </p:cNvPr>
          <p:cNvSpPr txBox="1">
            <a:spLocks/>
          </p:cNvSpPr>
          <p:nvPr/>
        </p:nvSpPr>
        <p:spPr>
          <a:xfrm>
            <a:off x="6023278" y="4240304"/>
            <a:ext cx="2101769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Davor </a:t>
            </a:r>
            <a:r>
              <a:rPr lang="hr-HR" sz="1600" i="1" dirty="0" err="1">
                <a:solidFill>
                  <a:srgbClr val="FF0000"/>
                </a:solidFill>
              </a:rPr>
              <a:t>Vrankić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82FD79D-E4E5-4D5C-B90B-5B7FBA58FE8D}"/>
              </a:ext>
            </a:extLst>
          </p:cNvPr>
          <p:cNvSpPr txBox="1">
            <a:spLocks/>
          </p:cNvSpPr>
          <p:nvPr/>
        </p:nvSpPr>
        <p:spPr>
          <a:xfrm>
            <a:off x="5630240" y="4563033"/>
            <a:ext cx="2494807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Osijek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B8B8CBF-62BF-4DA2-AF61-8BC836C76A58}"/>
              </a:ext>
            </a:extLst>
          </p:cNvPr>
          <p:cNvSpPr txBox="1">
            <a:spLocks/>
          </p:cNvSpPr>
          <p:nvPr/>
        </p:nvSpPr>
        <p:spPr>
          <a:xfrm>
            <a:off x="5630239" y="4885760"/>
            <a:ext cx="2494807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Paris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C52671-B919-449F-8FA6-ABF67698C094}"/>
              </a:ext>
            </a:extLst>
          </p:cNvPr>
          <p:cNvSpPr txBox="1">
            <a:spLocks/>
          </p:cNvSpPr>
          <p:nvPr/>
        </p:nvSpPr>
        <p:spPr>
          <a:xfrm>
            <a:off x="5876441" y="5199522"/>
            <a:ext cx="2248605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graphic</a:t>
            </a:r>
            <a:r>
              <a:rPr lang="hr-HR" sz="1600" i="1" dirty="0">
                <a:solidFill>
                  <a:srgbClr val="FF0000"/>
                </a:solidFill>
              </a:rPr>
              <a:t> art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6F3CBE1-F7FD-4BFE-A3A5-61FF75301873}"/>
              </a:ext>
            </a:extLst>
          </p:cNvPr>
          <p:cNvSpPr txBox="1">
            <a:spLocks/>
          </p:cNvSpPr>
          <p:nvPr/>
        </p:nvSpPr>
        <p:spPr>
          <a:xfrm>
            <a:off x="5482582" y="5531468"/>
            <a:ext cx="2642464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2B </a:t>
            </a:r>
            <a:r>
              <a:rPr lang="hr-HR" sz="1600" i="1" dirty="0" err="1">
                <a:solidFill>
                  <a:srgbClr val="FF0000"/>
                </a:solidFill>
              </a:rPr>
              <a:t>graphite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pencil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3695CAE-E785-42CD-9C97-1EEEBE1559DD}"/>
              </a:ext>
            </a:extLst>
          </p:cNvPr>
          <p:cNvSpPr txBox="1">
            <a:spLocks/>
          </p:cNvSpPr>
          <p:nvPr/>
        </p:nvSpPr>
        <p:spPr>
          <a:xfrm>
            <a:off x="6023278" y="5844857"/>
            <a:ext cx="2101768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9 </a:t>
            </a:r>
            <a:r>
              <a:rPr lang="hr-HR" sz="1600" i="1" dirty="0" err="1">
                <a:solidFill>
                  <a:srgbClr val="FF0000"/>
                </a:solidFill>
              </a:rPr>
              <a:t>hours</a:t>
            </a:r>
            <a:r>
              <a:rPr lang="hr-HR" sz="1600" i="1" dirty="0">
                <a:solidFill>
                  <a:srgbClr val="FF0000"/>
                </a:solidFill>
              </a:rPr>
              <a:t> a </a:t>
            </a:r>
            <a:r>
              <a:rPr lang="hr-HR" sz="1600" i="1" dirty="0" err="1">
                <a:solidFill>
                  <a:srgbClr val="FF0000"/>
                </a:solidFill>
              </a:rPr>
              <a:t>day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A8A4743-21AE-4005-B128-A2E4E5E6C4B7}"/>
              </a:ext>
            </a:extLst>
          </p:cNvPr>
          <p:cNvSpPr txBox="1">
            <a:spLocks/>
          </p:cNvSpPr>
          <p:nvPr/>
        </p:nvSpPr>
        <p:spPr>
          <a:xfrm>
            <a:off x="6023275" y="6167957"/>
            <a:ext cx="2101767" cy="393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Everything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that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surrounds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him</a:t>
            </a:r>
            <a:r>
              <a:rPr lang="hr-HR" sz="1600" i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7FB99BD-BE09-4861-AB9E-7216377C2E81}"/>
              </a:ext>
            </a:extLst>
          </p:cNvPr>
          <p:cNvSpPr txBox="1">
            <a:spLocks/>
          </p:cNvSpPr>
          <p:nvPr/>
        </p:nvSpPr>
        <p:spPr>
          <a:xfrm>
            <a:off x="8125048" y="2155005"/>
            <a:ext cx="3725208" cy="6482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objašnjavaš rečenicu: </a:t>
            </a:r>
            <a:r>
              <a:rPr lang="en-US" sz="2000" b="1" i="1" dirty="0"/>
              <a:t>“Art takes us to</a:t>
            </a:r>
            <a:r>
              <a:rPr lang="hr-HR" sz="2000" b="1" i="1" dirty="0"/>
              <a:t> </a:t>
            </a:r>
            <a:r>
              <a:rPr lang="en-US" sz="2000" b="1" i="1" dirty="0"/>
              <a:t>the places we’ve never visited.”</a:t>
            </a:r>
            <a:r>
              <a:rPr lang="hr-HR" sz="2000" i="1" dirty="0"/>
              <a:t>?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5341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10" grpId="0" build="p"/>
      <p:bldP spid="8" grpId="0" build="p"/>
      <p:bldP spid="6" grpId="0" build="p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" y="4868"/>
            <a:ext cx="4831418" cy="68531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083" y="1307650"/>
            <a:ext cx="7125819" cy="4891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4083" y="612812"/>
            <a:ext cx="7137882" cy="4304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finish the sentences.</a:t>
            </a:r>
            <a:br>
              <a:rPr lang="hr-HR" sz="2000" b="1" dirty="0"/>
            </a:br>
            <a:r>
              <a:rPr lang="hr-HR" sz="2000" i="1" dirty="0"/>
              <a:t>Pročitaj tekst još jednom i nadopuni rečenice.</a:t>
            </a:r>
          </a:p>
        </p:txBody>
      </p:sp>
    </p:spTree>
    <p:extLst>
      <p:ext uri="{BB962C8B-B14F-4D97-AF65-F5344CB8AC3E}">
        <p14:creationId xmlns:p14="http://schemas.microsoft.com/office/powerpoint/2010/main" val="828877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37" y="-6475"/>
            <a:ext cx="4841451" cy="6870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014" y="950260"/>
            <a:ext cx="7300037" cy="697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collocations used in the text.</a:t>
            </a:r>
            <a:br>
              <a:rPr lang="hr-HR" sz="2000" b="1" dirty="0"/>
            </a:br>
            <a:r>
              <a:rPr lang="hr-HR" sz="2000" i="1" dirty="0"/>
              <a:t>Upari dijelove </a:t>
            </a:r>
            <a:r>
              <a:rPr lang="hr-HR" sz="2000" i="1" dirty="0" err="1"/>
              <a:t>kolokacija</a:t>
            </a:r>
            <a:r>
              <a:rPr lang="hr-HR" sz="2000" i="1" dirty="0"/>
              <a:t> iz teksta.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014" y="1674647"/>
            <a:ext cx="7184478" cy="40269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BBFA5FC-C68E-475B-9B79-60A337A15EFF}"/>
              </a:ext>
            </a:extLst>
          </p:cNvPr>
          <p:cNvSpPr txBox="1">
            <a:spLocks/>
          </p:cNvSpPr>
          <p:nvPr/>
        </p:nvSpPr>
        <p:spPr>
          <a:xfrm>
            <a:off x="8128354" y="5262713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34E8CBE-C418-423D-AAC1-483A5D287D6C}"/>
              </a:ext>
            </a:extLst>
          </p:cNvPr>
          <p:cNvSpPr txBox="1">
            <a:spLocks/>
          </p:cNvSpPr>
          <p:nvPr/>
        </p:nvSpPr>
        <p:spPr>
          <a:xfrm>
            <a:off x="8128353" y="4099790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308C14D-DFB9-4F6C-A987-BECFFA640C96}"/>
              </a:ext>
            </a:extLst>
          </p:cNvPr>
          <p:cNvSpPr txBox="1">
            <a:spLocks/>
          </p:cNvSpPr>
          <p:nvPr/>
        </p:nvSpPr>
        <p:spPr>
          <a:xfrm>
            <a:off x="8128352" y="2553167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F54FA34-A1FF-4053-9605-72DFC388BD49}"/>
              </a:ext>
            </a:extLst>
          </p:cNvPr>
          <p:cNvSpPr txBox="1">
            <a:spLocks/>
          </p:cNvSpPr>
          <p:nvPr/>
        </p:nvSpPr>
        <p:spPr>
          <a:xfrm>
            <a:off x="8128352" y="3313031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A32E510-6AA4-4C01-B525-D5754277FC2A}"/>
              </a:ext>
            </a:extLst>
          </p:cNvPr>
          <p:cNvSpPr txBox="1">
            <a:spLocks/>
          </p:cNvSpPr>
          <p:nvPr/>
        </p:nvSpPr>
        <p:spPr>
          <a:xfrm>
            <a:off x="8128351" y="4479189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6C0FE8E-6712-4F35-B81E-A031FB19E4F8}"/>
              </a:ext>
            </a:extLst>
          </p:cNvPr>
          <p:cNvSpPr txBox="1">
            <a:spLocks/>
          </p:cNvSpPr>
          <p:nvPr/>
        </p:nvSpPr>
        <p:spPr>
          <a:xfrm>
            <a:off x="8125433" y="2937581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24EE3E2-7C5C-425D-8058-75B5C048C258}"/>
              </a:ext>
            </a:extLst>
          </p:cNvPr>
          <p:cNvSpPr txBox="1">
            <a:spLocks/>
          </p:cNvSpPr>
          <p:nvPr/>
        </p:nvSpPr>
        <p:spPr>
          <a:xfrm>
            <a:off x="8125432" y="4859122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5CEF9EC-D1D4-4890-9D9F-C916E33E7780}"/>
              </a:ext>
            </a:extLst>
          </p:cNvPr>
          <p:cNvSpPr txBox="1">
            <a:spLocks/>
          </p:cNvSpPr>
          <p:nvPr/>
        </p:nvSpPr>
        <p:spPr>
          <a:xfrm>
            <a:off x="8125431" y="3701546"/>
            <a:ext cx="5200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18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5" y="1"/>
            <a:ext cx="4844592" cy="68591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80" y="1434348"/>
            <a:ext cx="11603433" cy="47928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709007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collocations from exercise 3 on page 33 in your textbook.</a:t>
            </a:r>
            <a:r>
              <a:rPr lang="hr-HR" sz="2000" b="1" dirty="0"/>
              <a:t> </a:t>
            </a:r>
            <a:r>
              <a:rPr lang="hr-HR" sz="2000" i="1" dirty="0"/>
              <a:t>Dopuni rečenice </a:t>
            </a:r>
            <a:r>
              <a:rPr lang="hr-HR" sz="2000" i="1" dirty="0" err="1"/>
              <a:t>kolokacijama</a:t>
            </a:r>
            <a:r>
              <a:rPr lang="hr-HR" sz="2000" i="1" dirty="0"/>
              <a:t> iz teksta.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32D673D-F1A2-48AE-982F-29800E716BAA}"/>
              </a:ext>
            </a:extLst>
          </p:cNvPr>
          <p:cNvSpPr txBox="1">
            <a:spLocks/>
          </p:cNvSpPr>
          <p:nvPr/>
        </p:nvSpPr>
        <p:spPr>
          <a:xfrm>
            <a:off x="4921621" y="2088774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ccomplished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CA86D99-72D6-4543-BA25-25F5EB8DC25B}"/>
              </a:ext>
            </a:extLst>
          </p:cNvPr>
          <p:cNvSpPr txBox="1">
            <a:spLocks/>
          </p:cNvSpPr>
          <p:nvPr/>
        </p:nvSpPr>
        <p:spPr>
          <a:xfrm>
            <a:off x="7439869" y="2088773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rtist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5C6C975-3150-4DDA-9CEA-DD08FBE6CDCB}"/>
              </a:ext>
            </a:extLst>
          </p:cNvPr>
          <p:cNvSpPr txBox="1">
            <a:spLocks/>
          </p:cNvSpPr>
          <p:nvPr/>
        </p:nvSpPr>
        <p:spPr>
          <a:xfrm>
            <a:off x="5923158" y="2901340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espectable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67A0F2A-2EC0-4823-BE23-E8BADF416337}"/>
              </a:ext>
            </a:extLst>
          </p:cNvPr>
          <p:cNvSpPr txBox="1">
            <a:spLocks/>
          </p:cNvSpPr>
          <p:nvPr/>
        </p:nvSpPr>
        <p:spPr>
          <a:xfrm>
            <a:off x="8430745" y="2893984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allery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A62F3D6-828B-46A0-802E-4F177E3527D8}"/>
              </a:ext>
            </a:extLst>
          </p:cNvPr>
          <p:cNvSpPr txBox="1">
            <a:spLocks/>
          </p:cNvSpPr>
          <p:nvPr/>
        </p:nvSpPr>
        <p:spPr>
          <a:xfrm>
            <a:off x="5417059" y="3733446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nique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399F96D-F013-4C8D-8499-74AECD60F1E9}"/>
              </a:ext>
            </a:extLst>
          </p:cNvPr>
          <p:cNvSpPr txBox="1">
            <a:spLocks/>
          </p:cNvSpPr>
          <p:nvPr/>
        </p:nvSpPr>
        <p:spPr>
          <a:xfrm>
            <a:off x="7888938" y="3717125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tyle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3877F59-3D39-4BCB-B10B-E5B1CDB30324}"/>
              </a:ext>
            </a:extLst>
          </p:cNvPr>
          <p:cNvSpPr txBox="1">
            <a:spLocks/>
          </p:cNvSpPr>
          <p:nvPr/>
        </p:nvSpPr>
        <p:spPr>
          <a:xfrm>
            <a:off x="3191432" y="4124660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restigious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35E919DF-9B5E-4460-A949-0F83192173FC}"/>
              </a:ext>
            </a:extLst>
          </p:cNvPr>
          <p:cNvSpPr txBox="1">
            <a:spLocks/>
          </p:cNvSpPr>
          <p:nvPr/>
        </p:nvSpPr>
        <p:spPr>
          <a:xfrm>
            <a:off x="6645291" y="4120987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cademy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41404A41-CD41-4653-87C6-AF7DE43CB237}"/>
              </a:ext>
            </a:extLst>
          </p:cNvPr>
          <p:cNvSpPr txBox="1">
            <a:spLocks/>
          </p:cNvSpPr>
          <p:nvPr/>
        </p:nvSpPr>
        <p:spPr>
          <a:xfrm>
            <a:off x="739998" y="5333998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nner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B7D6D0E-3D80-4A78-B4A8-3C3531F6AFEB}"/>
              </a:ext>
            </a:extLst>
          </p:cNvPr>
          <p:cNvSpPr txBox="1">
            <a:spLocks/>
          </p:cNvSpPr>
          <p:nvPr/>
        </p:nvSpPr>
        <p:spPr>
          <a:xfrm>
            <a:off x="3426899" y="5345474"/>
            <a:ext cx="2433504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dventures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00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2"/>
            <a:ext cx="4835844" cy="68639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8597" y="385485"/>
            <a:ext cx="7155785" cy="6024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this portrait by Kristina Vila.</a:t>
            </a:r>
            <a:r>
              <a:rPr lang="hr-HR" sz="2000" b="1" dirty="0"/>
              <a:t> </a:t>
            </a:r>
            <a:r>
              <a:rPr lang="en-US" sz="2000" b="1" dirty="0"/>
              <a:t>What emotions do you feel when you see it?</a:t>
            </a:r>
            <a:r>
              <a:rPr lang="hr-HR" sz="2000" b="1" dirty="0"/>
              <a:t> </a:t>
            </a:r>
            <a:r>
              <a:rPr lang="en-US" sz="2000" b="1" dirty="0"/>
              <a:t>What does it show, in your opinion?</a:t>
            </a:r>
            <a:br>
              <a:rPr lang="hr-HR" sz="2000" b="1" dirty="0"/>
            </a:br>
            <a:r>
              <a:rPr lang="hr-HR" sz="2000" i="1" dirty="0"/>
              <a:t>Opiši portret koji je naslikala suvremena hrvatska umjetnica slikarica Kristina Vila. Koje emocije se kod tebe javljaju prilikom gledanja slike? Što slika po tvom mišljenju pokazuje?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63543F1B-487C-44FE-94D7-2E526C69E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6" y="304800"/>
            <a:ext cx="4547135" cy="63659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596" y="1953811"/>
            <a:ext cx="6832415" cy="47169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898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5" y="1"/>
            <a:ext cx="4844592" cy="68591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80" y="2036090"/>
            <a:ext cx="11603433" cy="35714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0835" y="709007"/>
            <a:ext cx="7365853" cy="585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You're a school reporter. You are meeting Davor </a:t>
            </a:r>
            <a:r>
              <a:rPr lang="en-US" sz="2000" b="1" dirty="0" err="1"/>
              <a:t>Vrankić</a:t>
            </a:r>
            <a:r>
              <a:rPr lang="en-US" sz="2000" b="1" dirty="0"/>
              <a:t> for an interview.</a:t>
            </a:r>
            <a:r>
              <a:rPr lang="hr-HR" sz="2000" b="1" dirty="0"/>
              <a:t> </a:t>
            </a:r>
            <a:r>
              <a:rPr lang="en-US" sz="2000" b="1" dirty="0"/>
              <a:t>Which questions would you ask him? Write them down.</a:t>
            </a:r>
            <a:r>
              <a:rPr lang="hr-HR" sz="2000" b="1" dirty="0"/>
              <a:t> </a:t>
            </a:r>
            <a:r>
              <a:rPr lang="hr-HR" sz="2000" i="1" dirty="0"/>
              <a:t>Zamisli da si školski novinar koji se priprema za intervju s Davorom Vrankićem i pripremi pitanja prema uputama u zadatku.</a:t>
            </a:r>
          </a:p>
        </p:txBody>
      </p:sp>
    </p:spTree>
    <p:extLst>
      <p:ext uri="{BB962C8B-B14F-4D97-AF65-F5344CB8AC3E}">
        <p14:creationId xmlns:p14="http://schemas.microsoft.com/office/powerpoint/2010/main" val="9397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950"/>
            <a:ext cx="4849364" cy="687094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018494" y="905435"/>
            <a:ext cx="3173506" cy="6984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works of art and write how they make you feel.</a:t>
            </a:r>
            <a:r>
              <a:rPr lang="hr-HR" sz="2000" b="1" dirty="0"/>
              <a:t> </a:t>
            </a:r>
            <a:r>
              <a:rPr lang="hr-HR" sz="2000" b="1" dirty="0" err="1"/>
              <a:t>Pick</a:t>
            </a:r>
            <a:r>
              <a:rPr lang="hr-HR" sz="2000" b="1" dirty="0"/>
              <a:t> one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research</a:t>
            </a:r>
            <a:r>
              <a:rPr lang="hr-HR" sz="2000" b="1" dirty="0"/>
              <a:t>.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notebook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ova likovna djela i napiši kako se osjećaš kad ih gledaš. Odaberi jedno od tih djela i zapiši:</a:t>
            </a:r>
          </a:p>
          <a:p>
            <a:pPr marL="0" indent="0">
              <a:buNone/>
            </a:pPr>
            <a:r>
              <a:rPr lang="hr-HR" sz="2000" i="1" dirty="0"/>
              <a:t>1 Kada je naslikano?</a:t>
            </a:r>
          </a:p>
          <a:p>
            <a:pPr marL="0" indent="0">
              <a:buNone/>
            </a:pPr>
            <a:r>
              <a:rPr lang="hr-HR" sz="2000" i="1" dirty="0"/>
              <a:t>2 Koja tehnika je korištena?</a:t>
            </a:r>
          </a:p>
          <a:p>
            <a:pPr marL="0" indent="0">
              <a:buNone/>
            </a:pPr>
            <a:r>
              <a:rPr lang="hr-HR" sz="2000" i="1" dirty="0"/>
              <a:t>3 Što predstavlja?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5" y="636494"/>
            <a:ext cx="8726198" cy="43658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744E33F4-68DF-43E3-8E77-E6B549650384}"/>
              </a:ext>
            </a:extLst>
          </p:cNvPr>
          <p:cNvSpPr/>
          <p:nvPr/>
        </p:nvSpPr>
        <p:spPr>
          <a:xfrm>
            <a:off x="4823014" y="5583049"/>
            <a:ext cx="70536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: </a:t>
            </a:r>
            <a:r>
              <a:rPr lang="hr-HR" sz="2000" i="1" dirty="0"/>
              <a:t>Uvježbaj naučeno: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https://wordwall.net/play/12567/195/435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59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907BDC-0040-47DB-9B92-FB5CE79DF1F4}">
  <ds:schemaRefs>
    <ds:schemaRef ds:uri="http://schemas.microsoft.com/office/infopath/2007/PartnerControls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f87c038a-0f61-486c-a8ca-ffce83998b64"/>
    <ds:schemaRef ds:uri="http://www.w3.org/XML/1998/namespace"/>
    <ds:schemaRef ds:uri="http://schemas.openxmlformats.org/package/2006/metadata/core-properties"/>
    <ds:schemaRef ds:uri="1ed46e35-59ec-4778-8eff-c458b38f4962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8C7A360-2ECB-4466-BA22-217FBF611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7C8F7D-0381-41BD-A8E4-B8C89D76DE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3619</TotalTime>
  <Words>543</Words>
  <Application>Microsoft Office PowerPoint</Application>
  <PresentationFormat>Široki zaslon</PresentationFormat>
  <Paragraphs>58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UNIT 2;  Inspired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303</cp:revision>
  <dcterms:created xsi:type="dcterms:W3CDTF">2020-09-12T11:20:19Z</dcterms:created>
  <dcterms:modified xsi:type="dcterms:W3CDTF">2021-10-14T14:14:31Z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